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notesMasterIdLst>
    <p:notesMasterId r:id="rId28"/>
  </p:notesMasterIdLst>
  <p:sldIdLst>
    <p:sldId id="256" r:id="rId10"/>
    <p:sldId id="274" r:id="rId11"/>
    <p:sldId id="294" r:id="rId12"/>
    <p:sldId id="275" r:id="rId13"/>
    <p:sldId id="301" r:id="rId14"/>
    <p:sldId id="295" r:id="rId15"/>
    <p:sldId id="298" r:id="rId16"/>
    <p:sldId id="302" r:id="rId17"/>
    <p:sldId id="296" r:id="rId18"/>
    <p:sldId id="299" r:id="rId19"/>
    <p:sldId id="303" r:id="rId20"/>
    <p:sldId id="297" r:id="rId21"/>
    <p:sldId id="300" r:id="rId22"/>
    <p:sldId id="304" r:id="rId23"/>
    <p:sldId id="305" r:id="rId24"/>
    <p:sldId id="306" r:id="rId25"/>
    <p:sldId id="263" r:id="rId26"/>
    <p:sldId id="25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840" userDrawn="1">
          <p15:clr>
            <a:srgbClr val="A4A3A4"/>
          </p15:clr>
        </p15:guide>
        <p15:guide id="4" pos="2026" userDrawn="1">
          <p15:clr>
            <a:srgbClr val="A4A3A4"/>
          </p15:clr>
        </p15:guide>
        <p15:guide id="8" orient="horz" pos="2455" userDrawn="1">
          <p15:clr>
            <a:srgbClr val="A4A3A4"/>
          </p15:clr>
        </p15:guide>
        <p15:guide id="9" pos="370" userDrawn="1">
          <p15:clr>
            <a:srgbClr val="A4A3A4"/>
          </p15:clr>
        </p15:guide>
        <p15:guide id="10" pos="6221" userDrawn="1">
          <p15:clr>
            <a:srgbClr val="A4A3A4"/>
          </p15:clr>
        </p15:guide>
        <p15:guide id="11" orient="horz" pos="1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53"/>
    <a:srgbClr val="172535"/>
    <a:srgbClr val="0090D9"/>
    <a:srgbClr val="008ED5"/>
    <a:srgbClr val="D61921"/>
    <a:srgbClr val="9DC3E6"/>
    <a:srgbClr val="3E7FBA"/>
    <a:srgbClr val="2E75B6"/>
    <a:srgbClr val="595959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41" autoAdjust="0"/>
    <p:restoredTop sz="92662" autoAdjust="0"/>
  </p:normalViewPr>
  <p:slideViewPr>
    <p:cSldViewPr snapToGrid="0" showGuides="1">
      <p:cViewPr>
        <p:scale>
          <a:sx n="68" d="100"/>
          <a:sy n="68" d="100"/>
        </p:scale>
        <p:origin x="-1896" y="-704"/>
      </p:cViewPr>
      <p:guideLst>
        <p:guide orient="horz" pos="2455"/>
        <p:guide orient="horz" pos="1888"/>
        <p:guide pos="3840"/>
        <p:guide pos="2026"/>
        <p:guide pos="370"/>
        <p:guide pos="62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tableStyles" Target="tableStyle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Podcasters Over 35</c:v>
                </c:pt>
              </c:strCache>
            </c:strRef>
          </c:tx>
          <c:spPr>
            <a:solidFill>
              <a:schemeClr val="bg1">
                <a:alpha val="80000"/>
              </a:schemeClr>
            </a:solidFill>
          </c:spPr>
          <c:dPt>
            <c:idx val="0"/>
            <c:bubble3D val="0"/>
            <c:spPr>
              <a:solidFill>
                <a:schemeClr val="bg1">
                  <a:alpha val="8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0FA-4860-B10A-C98A016BA622}"/>
              </c:ext>
            </c:extLst>
          </c:dPt>
          <c:cat>
            <c:strRef>
              <c:f>Sheet1!$A$2:$A$3</c:f>
              <c:strCache>
                <c:ptCount val="1"/>
                <c:pt idx="0">
                  <c:v>Non Premium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1"/>
                <c:pt idx="0">
                  <c:v>0.7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20FA-4860-B10A-C98A016BA6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Podcasters Over 35</c:v>
                </c:pt>
              </c:strCache>
            </c:strRef>
          </c:tx>
          <c:spPr>
            <a:solidFill>
              <a:schemeClr val="bg1">
                <a:alpha val="80000"/>
              </a:schemeClr>
            </a:solidFill>
          </c:spPr>
          <c:dPt>
            <c:idx val="0"/>
            <c:bubble3D val="0"/>
            <c:spPr>
              <a:solidFill>
                <a:schemeClr val="bg1">
                  <a:alpha val="8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0FA-4860-B10A-C98A016BA622}"/>
              </c:ext>
            </c:extLst>
          </c:dPt>
          <c:cat>
            <c:strRef>
              <c:f>Sheet1!$A$2:$A$3</c:f>
              <c:strCache>
                <c:ptCount val="1"/>
                <c:pt idx="0">
                  <c:v>Non Premium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1"/>
                <c:pt idx="0">
                  <c:v>0.7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20FA-4860-B10A-C98A016BA6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Podcasters Over 35</c:v>
                </c:pt>
              </c:strCache>
            </c:strRef>
          </c:tx>
          <c:spPr>
            <a:solidFill>
              <a:schemeClr val="bg1">
                <a:alpha val="80000"/>
              </a:schemeClr>
            </a:solidFill>
          </c:spPr>
          <c:dPt>
            <c:idx val="0"/>
            <c:bubble3D val="0"/>
            <c:spPr>
              <a:solidFill>
                <a:schemeClr val="bg1">
                  <a:alpha val="8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0FA-4860-B10A-C98A016BA622}"/>
              </c:ext>
            </c:extLst>
          </c:dPt>
          <c:cat>
            <c:strRef>
              <c:f>Sheet1!$A$2:$A$3</c:f>
              <c:strCache>
                <c:ptCount val="1"/>
                <c:pt idx="0">
                  <c:v>Non Premium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1"/>
                <c:pt idx="0">
                  <c:v>0.7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20FA-4860-B10A-C98A016BA6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14A61-EA36-4344-8893-6A6B58A54E9B}" type="datetimeFigureOut">
              <a:rPr lang="en-CA" smtClean="0"/>
              <a:t>16-06-09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276F9-47B4-4836-9138-2E7167A5BB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1596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276F9-47B4-4836-9138-2E7167A5BB0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4250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276F9-47B4-4836-9138-2E7167A5BB07}" type="slidenum">
              <a:rPr lang="en-CA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CA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5206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276F9-47B4-4836-9138-2E7167A5BB07}" type="slidenum">
              <a:rPr lang="en-CA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CA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5206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276F9-47B4-4836-9138-2E7167A5BB07}" type="slidenum">
              <a:rPr lang="en-CA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CA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5206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276F9-47B4-4836-9138-2E7167A5BB07}" type="slidenum">
              <a:rPr lang="en-CA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CA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5206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276F9-47B4-4836-9138-2E7167A5BB07}" type="slidenum">
              <a:rPr lang="en-CA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CA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5206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276F9-47B4-4836-9138-2E7167A5BB07}" type="slidenum">
              <a:rPr lang="en-CA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CA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4564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276F9-47B4-4836-9138-2E7167A5BB07}" type="slidenum">
              <a:rPr lang="en-CA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CA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5206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276F9-47B4-4836-9138-2E7167A5BB07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3106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276F9-47B4-4836-9138-2E7167A5BB07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0911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276F9-47B4-4836-9138-2E7167A5BB0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4564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276F9-47B4-4836-9138-2E7167A5BB07}" type="slidenum">
              <a:rPr lang="en-CA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CA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45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276F9-47B4-4836-9138-2E7167A5BB0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5206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276F9-47B4-4836-9138-2E7167A5BB07}" type="slidenum">
              <a:rPr lang="en-CA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CA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5206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276F9-47B4-4836-9138-2E7167A5BB07}" type="slidenum">
              <a:rPr lang="en-CA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CA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5206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276F9-47B4-4836-9138-2E7167A5BB07}" type="slidenum">
              <a:rPr lang="en-CA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CA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5206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276F9-47B4-4836-9138-2E7167A5BB07}" type="slidenum">
              <a:rPr lang="en-CA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CA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5206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276F9-47B4-4836-9138-2E7167A5BB07}" type="slidenum">
              <a:rPr lang="en-CA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CA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5206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/>
              <a:t>16-06-09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9471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/>
              <a:t>16-06-09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494996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67034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153186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76262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999757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304790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807117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77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/>
              <a:t>16-06-09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0271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2426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402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2685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7030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7002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68206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4763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4146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/>
              <a:t>16-06-09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5764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6892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33498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57314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4"/>
          <p:cNvSpPr>
            <a:spLocks noGrp="1"/>
          </p:cNvSpPr>
          <p:nvPr>
            <p:ph type="body" sz="quarter" idx="11" hasCustomPrompt="1"/>
          </p:nvPr>
        </p:nvSpPr>
        <p:spPr>
          <a:xfrm>
            <a:off x="3844132" y="2562727"/>
            <a:ext cx="4503738" cy="968542"/>
          </a:xfrm>
          <a:prstGeom prst="roundRect">
            <a:avLst>
              <a:gd name="adj" fmla="val 8711"/>
            </a:avLst>
          </a:prstGeom>
          <a:solidFill>
            <a:srgbClr val="000000">
              <a:alpha val="15000"/>
            </a:srgbClr>
          </a:solidFill>
          <a:ln w="25400">
            <a:solidFill>
              <a:srgbClr val="808080"/>
            </a:solidFill>
          </a:ln>
        </p:spPr>
        <p:txBody>
          <a:bodyPr anchor="ctr" anchorCtr="1"/>
          <a:lstStyle>
            <a:lvl1pPr marL="0" indent="0">
              <a:lnSpc>
                <a:spcPct val="100000"/>
              </a:lnSpc>
              <a:buNone/>
              <a:defRPr sz="3000" spc="-45" baseline="0">
                <a:solidFill>
                  <a:srgbClr val="FE9D2B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MINTZ AUTOMOTIVE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374191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91931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24266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1831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10613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33031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1445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/>
              <a:t>16-06-09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96190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1993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62364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25375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0858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56205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4"/>
          <p:cNvSpPr>
            <a:spLocks noGrp="1"/>
          </p:cNvSpPr>
          <p:nvPr>
            <p:ph type="body" sz="quarter" idx="11" hasCustomPrompt="1"/>
          </p:nvPr>
        </p:nvSpPr>
        <p:spPr>
          <a:xfrm>
            <a:off x="3844132" y="2562727"/>
            <a:ext cx="4503738" cy="968542"/>
          </a:xfrm>
          <a:prstGeom prst="roundRect">
            <a:avLst>
              <a:gd name="adj" fmla="val 8711"/>
            </a:avLst>
          </a:prstGeom>
          <a:solidFill>
            <a:srgbClr val="000000">
              <a:alpha val="15000"/>
            </a:srgbClr>
          </a:solidFill>
          <a:ln w="25400">
            <a:solidFill>
              <a:srgbClr val="808080"/>
            </a:solidFill>
          </a:ln>
        </p:spPr>
        <p:txBody>
          <a:bodyPr anchor="ctr" anchorCtr="1"/>
          <a:lstStyle>
            <a:lvl1pPr marL="0" indent="0">
              <a:lnSpc>
                <a:spcPct val="100000"/>
              </a:lnSpc>
              <a:buNone/>
              <a:defRPr sz="3000" spc="-45" baseline="0">
                <a:solidFill>
                  <a:srgbClr val="FE9D2B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MINTZ AUTOMOTIVE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892521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91931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24266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1831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1061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/>
              <a:t>16-06-09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22462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33031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14455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1993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62364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25375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0858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56205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4"/>
          <p:cNvSpPr>
            <a:spLocks noGrp="1"/>
          </p:cNvSpPr>
          <p:nvPr>
            <p:ph type="body" sz="quarter" idx="11" hasCustomPrompt="1"/>
          </p:nvPr>
        </p:nvSpPr>
        <p:spPr>
          <a:xfrm>
            <a:off x="3844132" y="2562727"/>
            <a:ext cx="4503738" cy="968542"/>
          </a:xfrm>
          <a:prstGeom prst="roundRect">
            <a:avLst>
              <a:gd name="adj" fmla="val 8711"/>
            </a:avLst>
          </a:prstGeom>
          <a:solidFill>
            <a:srgbClr val="000000">
              <a:alpha val="15000"/>
            </a:srgbClr>
          </a:solidFill>
          <a:ln w="25400">
            <a:solidFill>
              <a:srgbClr val="808080"/>
            </a:solidFill>
          </a:ln>
        </p:spPr>
        <p:txBody>
          <a:bodyPr anchor="ctr" anchorCtr="1"/>
          <a:lstStyle>
            <a:lvl1pPr marL="0" indent="0">
              <a:lnSpc>
                <a:spcPct val="100000"/>
              </a:lnSpc>
              <a:buNone/>
              <a:defRPr sz="3000" spc="-45" baseline="0">
                <a:solidFill>
                  <a:srgbClr val="FE9D2B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MINTZ AUTOMOTIVE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892521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91931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2426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/>
              <a:t>16-06-09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98964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18311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10613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33031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14455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1993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62364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2537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0858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56205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4"/>
          <p:cNvSpPr>
            <a:spLocks noGrp="1"/>
          </p:cNvSpPr>
          <p:nvPr>
            <p:ph type="body" sz="quarter" idx="11" hasCustomPrompt="1"/>
          </p:nvPr>
        </p:nvSpPr>
        <p:spPr>
          <a:xfrm>
            <a:off x="3844132" y="2562727"/>
            <a:ext cx="4503738" cy="968542"/>
          </a:xfrm>
          <a:prstGeom prst="roundRect">
            <a:avLst>
              <a:gd name="adj" fmla="val 8711"/>
            </a:avLst>
          </a:prstGeom>
          <a:solidFill>
            <a:srgbClr val="000000">
              <a:alpha val="15000"/>
            </a:srgbClr>
          </a:solidFill>
          <a:ln w="25400">
            <a:solidFill>
              <a:srgbClr val="808080"/>
            </a:solidFill>
          </a:ln>
        </p:spPr>
        <p:txBody>
          <a:bodyPr anchor="ctr" anchorCtr="1"/>
          <a:lstStyle>
            <a:lvl1pPr marL="0" indent="0">
              <a:lnSpc>
                <a:spcPct val="100000"/>
              </a:lnSpc>
              <a:buNone/>
              <a:defRPr sz="3000" spc="-45" baseline="0">
                <a:solidFill>
                  <a:srgbClr val="FE9D2B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MINTZ AUTOMOTIVE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8925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/>
              <a:t>16-06-09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34017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64868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95171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9759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62854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04966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27224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83885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89500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44717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421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/>
              <a:t>16-06-09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23763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248222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4"/>
          <p:cNvSpPr>
            <a:spLocks noGrp="1"/>
          </p:cNvSpPr>
          <p:nvPr>
            <p:ph type="body" sz="quarter" idx="11" hasCustomPrompt="1"/>
          </p:nvPr>
        </p:nvSpPr>
        <p:spPr>
          <a:xfrm>
            <a:off x="3844132" y="2562727"/>
            <a:ext cx="4503738" cy="968542"/>
          </a:xfrm>
          <a:prstGeom prst="roundRect">
            <a:avLst>
              <a:gd name="adj" fmla="val 8711"/>
            </a:avLst>
          </a:prstGeom>
          <a:solidFill>
            <a:srgbClr val="000000">
              <a:alpha val="15000"/>
            </a:srgbClr>
          </a:solidFill>
          <a:ln w="25400">
            <a:solidFill>
              <a:srgbClr val="808080"/>
            </a:solidFill>
          </a:ln>
        </p:spPr>
        <p:txBody>
          <a:bodyPr anchor="ctr" anchorCtr="1"/>
          <a:lstStyle>
            <a:lvl1pPr marL="0" indent="0">
              <a:lnSpc>
                <a:spcPct val="100000"/>
              </a:lnSpc>
              <a:buNone/>
              <a:defRPr sz="3000" spc="-45" baseline="0">
                <a:solidFill>
                  <a:srgbClr val="FE9D2B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MINTZ AUTOMOTIVE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623422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3568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633245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059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43756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162142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240532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144177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306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/>
              <a:t>16-06-09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575146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88726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726548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69610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4"/>
          <p:cNvSpPr>
            <a:spLocks noGrp="1"/>
          </p:cNvSpPr>
          <p:nvPr>
            <p:ph type="body" sz="quarter" idx="11" hasCustomPrompt="1"/>
          </p:nvPr>
        </p:nvSpPr>
        <p:spPr>
          <a:xfrm>
            <a:off x="3844132" y="2562727"/>
            <a:ext cx="4503738" cy="968542"/>
          </a:xfrm>
          <a:prstGeom prst="roundRect">
            <a:avLst>
              <a:gd name="adj" fmla="val 8711"/>
            </a:avLst>
          </a:prstGeom>
          <a:solidFill>
            <a:srgbClr val="000000">
              <a:alpha val="15000"/>
            </a:srgbClr>
          </a:solidFill>
          <a:ln w="25400">
            <a:solidFill>
              <a:srgbClr val="808080"/>
            </a:solidFill>
          </a:ln>
        </p:spPr>
        <p:txBody>
          <a:bodyPr anchor="ctr" anchorCtr="1"/>
          <a:lstStyle>
            <a:lvl1pPr marL="0" indent="0">
              <a:lnSpc>
                <a:spcPct val="100000"/>
              </a:lnSpc>
              <a:buNone/>
              <a:defRPr sz="3000" spc="-45" baseline="0">
                <a:solidFill>
                  <a:srgbClr val="FE9D2B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MINTZ AUTOMOTIVE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155581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62913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11313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087695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416200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75328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687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/>
              <a:t>16-06-09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86637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68031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608002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989471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92667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046011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4"/>
          <p:cNvSpPr>
            <a:spLocks noGrp="1"/>
          </p:cNvSpPr>
          <p:nvPr>
            <p:ph type="body" sz="quarter" idx="11" hasCustomPrompt="1"/>
          </p:nvPr>
        </p:nvSpPr>
        <p:spPr>
          <a:xfrm>
            <a:off x="3844132" y="2562727"/>
            <a:ext cx="4503738" cy="968542"/>
          </a:xfrm>
          <a:prstGeom prst="roundRect">
            <a:avLst>
              <a:gd name="adj" fmla="val 8711"/>
            </a:avLst>
          </a:prstGeom>
          <a:solidFill>
            <a:srgbClr val="000000">
              <a:alpha val="15000"/>
            </a:srgbClr>
          </a:solidFill>
          <a:ln w="25400">
            <a:solidFill>
              <a:srgbClr val="808080"/>
            </a:solidFill>
          </a:ln>
        </p:spPr>
        <p:txBody>
          <a:bodyPr anchor="ctr" anchorCtr="1"/>
          <a:lstStyle>
            <a:lvl1pPr marL="0" indent="0">
              <a:lnSpc>
                <a:spcPct val="100000"/>
              </a:lnSpc>
              <a:buNone/>
              <a:defRPr sz="3000" spc="-45" baseline="0">
                <a:solidFill>
                  <a:srgbClr val="FE9D2B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MINTZ AUTOMOTIVE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9267385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59385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417734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970158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268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theme" Target="../theme/theme6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theme" Target="../theme/theme7.xml"/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theme" Target="../theme/theme8.xml"/><Relationship Id="rId1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6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2BA13-134F-433A-AEB9-E643590D38FF}" type="datetimeFigureOut">
              <a:rPr lang="en-CA" smtClean="0"/>
              <a:t>16-06-09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61326-2002-45E0-91CB-E92A45991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6824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387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4972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4972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4972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0181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359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9583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2BA13-134F-433A-AEB9-E643590D38FF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16-06-09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61326-2002-45E0-91CB-E92A4599152D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1263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chart" Target="../charts/chart3.xml"/><Relationship Id="rId5" Type="http://schemas.openxmlformats.org/officeDocument/2006/relationships/image" Target="../media/image5.png"/><Relationship Id="rId6" Type="http://schemas.microsoft.com/office/2007/relationships/hdphoto" Target="../media/hdphoto3.wdp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5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microsoft.com/office/2007/relationships/hdphoto" Target="../media/hdphoto4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chart" Target="../charts/chart1.xml"/><Relationship Id="rId5" Type="http://schemas.openxmlformats.org/officeDocument/2006/relationships/image" Target="../media/image3.png"/><Relationship Id="rId6" Type="http://schemas.microsoft.com/office/2007/relationships/hdphoto" Target="../media/hdphoto1.wdp"/><Relationship Id="rId7" Type="http://schemas.openxmlformats.org/officeDocument/2006/relationships/image" Target="../media/image4.png"/><Relationship Id="rId8" Type="http://schemas.microsoft.com/office/2007/relationships/hdphoto" Target="../media/hdphoto2.wdp"/><Relationship Id="rId9" Type="http://schemas.openxmlformats.org/officeDocument/2006/relationships/image" Target="../media/image5.png"/><Relationship Id="rId10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chart" Target="../charts/chart2.xml"/><Relationship Id="rId5" Type="http://schemas.openxmlformats.org/officeDocument/2006/relationships/image" Target="../media/image5.png"/><Relationship Id="rId6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72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39" y="937858"/>
            <a:ext cx="8128321" cy="1369287"/>
          </a:xfrm>
          <a:prstGeom prst="rect">
            <a:avLst/>
          </a:prstGeom>
        </p:spPr>
      </p:pic>
      <p:sp>
        <p:nvSpPr>
          <p:cNvPr id="7" name="Title"/>
          <p:cNvSpPr txBox="1"/>
          <p:nvPr/>
        </p:nvSpPr>
        <p:spPr>
          <a:xfrm>
            <a:off x="1872446" y="3049537"/>
            <a:ext cx="8447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i="1" dirty="0" smtClean="0">
                <a:solidFill>
                  <a:srgbClr val="008CD2"/>
                </a:solidFill>
                <a:latin typeface="HelveticaNeueLT Std Lt" panose="020B0403020202020204" pitchFamily="34" charset="0"/>
              </a:rPr>
              <a:t>Drive Your Business with Data</a:t>
            </a:r>
            <a:endParaRPr lang="en-CA" sz="4400" i="1" dirty="0">
              <a:solidFill>
                <a:srgbClr val="008CD2"/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8" name="Title"/>
          <p:cNvSpPr txBox="1"/>
          <p:nvPr/>
        </p:nvSpPr>
        <p:spPr>
          <a:xfrm>
            <a:off x="1241385" y="3934476"/>
            <a:ext cx="9709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NeueLT Std Lt" panose="020B0403020202020204" pitchFamily="34" charset="0"/>
              </a:rPr>
              <a:t>Next Level Analytics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NeueLT Std Lt" panose="020B0403020202020204" pitchFamily="34" charset="0"/>
              </a:rPr>
              <a:t>(NLA) is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NeueLT Std Lt" panose="020B0403020202020204" pitchFamily="34" charset="0"/>
              </a:rPr>
              <a:t>a consulting firm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NeueLT Std Lt" panose="020B0403020202020204" pitchFamily="34" charset="0"/>
              </a:rPr>
              <a:t>specializing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NeueLT Std Lt" panose="020B0403020202020204" pitchFamily="34" charset="0"/>
              </a:rPr>
              <a:t>in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NeueLT Std Lt" panose="020B0403020202020204" pitchFamily="34" charset="0"/>
              </a:rPr>
              <a:t>modelling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NeueLT Std Lt" panose="020B0403020202020204" pitchFamily="34" charset="0"/>
              </a:rPr>
              <a:t>, analytics, and customized solutions for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NeueLT Std Lt" panose="020B0403020202020204" pitchFamily="34" charset="0"/>
              </a:rPr>
              <a:t>enterprises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921988" y="5378743"/>
            <a:ext cx="8348025" cy="707886"/>
            <a:chOff x="4191430" y="4982503"/>
            <a:chExt cx="5266105" cy="707886"/>
          </a:xfrm>
        </p:grpSpPr>
        <p:sp>
          <p:nvSpPr>
            <p:cNvPr id="11" name="Title"/>
            <p:cNvSpPr txBox="1"/>
            <p:nvPr/>
          </p:nvSpPr>
          <p:spPr>
            <a:xfrm>
              <a:off x="4191430" y="4982503"/>
              <a:ext cx="17320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Custom Tools</a:t>
              </a:r>
              <a:endParaRPr lang="en-US" sz="20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2" name="Title"/>
            <p:cNvSpPr txBox="1"/>
            <p:nvPr/>
          </p:nvSpPr>
          <p:spPr>
            <a:xfrm>
              <a:off x="6321806" y="4982503"/>
              <a:ext cx="10557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Infrastructure</a:t>
              </a:r>
              <a:endParaRPr lang="en-US" sz="20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3" name="Title"/>
            <p:cNvSpPr txBox="1"/>
            <p:nvPr/>
          </p:nvSpPr>
          <p:spPr>
            <a:xfrm>
              <a:off x="7775872" y="4982503"/>
              <a:ext cx="16816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Training</a:t>
              </a:r>
              <a:endParaRPr lang="en-US" sz="20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855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NLA LOGO DAR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80" y="6400896"/>
            <a:ext cx="1864361" cy="3140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prstClr val="white"/>
                </a:solidFill>
                <a:latin typeface="Calibri"/>
              </a:rPr>
              <a:t>DT[ </a:t>
            </a:r>
            <a:r>
              <a:rPr lang="en-US" sz="8000" dirty="0" err="1" smtClean="0">
                <a:solidFill>
                  <a:prstClr val="white"/>
                </a:solidFill>
                <a:latin typeface="Calibri"/>
              </a:rPr>
              <a:t>i</a:t>
            </a:r>
            <a:r>
              <a:rPr lang="en-US" sz="8000" dirty="0" smtClean="0">
                <a:solidFill>
                  <a:prstClr val="white"/>
                </a:solidFill>
                <a:latin typeface="Calibri"/>
              </a:rPr>
              <a:t> , j , by]</a:t>
            </a:r>
            <a:endParaRPr lang="en-US" sz="8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Shader"/>
          <p:cNvSpPr/>
          <p:nvPr/>
        </p:nvSpPr>
        <p:spPr>
          <a:xfrm>
            <a:off x="3418056" y="1"/>
            <a:ext cx="8773944" cy="1400544"/>
          </a:xfrm>
          <a:prstGeom prst="rect">
            <a:avLst/>
          </a:prstGeom>
          <a:solidFill>
            <a:srgbClr val="1725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0" dirty="0">
              <a:ln w="0"/>
              <a:solidFill>
                <a:prstClr val="white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sp>
        <p:nvSpPr>
          <p:cNvPr id="50" name="Shader"/>
          <p:cNvSpPr/>
          <p:nvPr/>
        </p:nvSpPr>
        <p:spPr>
          <a:xfrm>
            <a:off x="-1" y="1"/>
            <a:ext cx="2502839" cy="1400544"/>
          </a:xfrm>
          <a:prstGeom prst="rect">
            <a:avLst/>
          </a:prstGeom>
          <a:solidFill>
            <a:srgbClr val="1725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0" dirty="0">
              <a:ln w="0"/>
              <a:solidFill>
                <a:prstClr val="white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0296" y="1681893"/>
            <a:ext cx="117717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2800" b="1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Index Columns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541" y="2586475"/>
            <a:ext cx="11038638" cy="51706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CA" sz="2800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CA" sz="2800" i="1" dirty="0" smtClean="0">
                <a:solidFill>
                  <a:schemeClr val="accent1">
                    <a:lumMod val="75000"/>
                  </a:schemeClr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CA" sz="2800" dirty="0" smtClean="0">
                <a:solidFill>
                  <a:schemeClr val="accent1">
                    <a:lumMod val="75000"/>
                  </a:schemeClr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2800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call in </a:t>
            </a:r>
            <a:r>
              <a:rPr lang="en-CA" sz="2800" i="1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data.table</a:t>
            </a:r>
            <a:r>
              <a:rPr lang="en-CA" sz="2800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 allows the user to index columns and manipulate data within them</a:t>
            </a:r>
          </a:p>
          <a:p>
            <a:pPr marL="457200" indent="-457200">
              <a:buFont typeface="Arial"/>
              <a:buChar char="•"/>
            </a:pPr>
            <a:endParaRPr lang="en-CA" sz="2800" dirty="0">
              <a:solidFill>
                <a:schemeClr val="bg1"/>
              </a:solidFill>
              <a:latin typeface="HelveticaNeueLT Std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/>
              <a:buChar char="•"/>
            </a:pPr>
            <a:r>
              <a:rPr lang="en-CA" sz="2800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The user specifies either the existing or new column(s) they wish to manipulate and what function they wish to apply with the data within that column(s)</a:t>
            </a:r>
          </a:p>
          <a:p>
            <a:pPr marL="457200" indent="-457200">
              <a:buFont typeface="Arial"/>
              <a:buChar char="•"/>
            </a:pPr>
            <a:endParaRPr lang="en-CA" sz="2800" dirty="0" smtClean="0">
              <a:solidFill>
                <a:prstClr val="white"/>
              </a:solidFill>
              <a:latin typeface="HelveticaNeueLT Std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/>
              <a:buChar char="•"/>
            </a:pPr>
            <a:r>
              <a:rPr lang="en-CA" sz="2800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Similar</a:t>
            </a:r>
            <a:r>
              <a:rPr lang="en-CA" sz="2800" i="1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2800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CA" sz="2800" dirty="0" smtClean="0">
                <a:solidFill>
                  <a:schemeClr val="accent1">
                    <a:lumMod val="75000"/>
                  </a:schemeClr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summarise </a:t>
            </a:r>
            <a:r>
              <a:rPr lang="en-CA" sz="2800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function in </a:t>
            </a:r>
            <a:r>
              <a:rPr lang="en-CA" sz="2800" i="1" dirty="0" err="1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CA" sz="2800" i="1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2800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or a </a:t>
            </a:r>
            <a:r>
              <a:rPr lang="en-CA" sz="2800" dirty="0" smtClean="0">
                <a:solidFill>
                  <a:schemeClr val="accent1">
                    <a:lumMod val="75000"/>
                  </a:schemeClr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using a formula over a column </a:t>
            </a:r>
            <a:r>
              <a:rPr lang="en-CA" sz="2800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CA" sz="2800" i="1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excel</a:t>
            </a:r>
          </a:p>
          <a:p>
            <a:endParaRPr lang="en-CA" sz="2800" b="1" dirty="0">
              <a:solidFill>
                <a:prstClr val="white"/>
              </a:solidFill>
              <a:latin typeface="HelveticaNeueLT Std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 smtClean="0">
              <a:solidFill>
                <a:prstClr val="white"/>
              </a:solidFill>
              <a:latin typeface="HelveticaNeueLT Std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 smtClean="0">
              <a:solidFill>
                <a:prstClr val="white"/>
              </a:solidFill>
              <a:latin typeface="HelveticaNeueLT Std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47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NLA LOGO DAR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80" y="6400896"/>
            <a:ext cx="1864361" cy="314068"/>
          </a:xfrm>
          <a:prstGeom prst="rect">
            <a:avLst/>
          </a:prstGeom>
        </p:spPr>
      </p:pic>
      <p:sp>
        <p:nvSpPr>
          <p:cNvPr id="49" name="Shader"/>
          <p:cNvSpPr/>
          <p:nvPr/>
        </p:nvSpPr>
        <p:spPr>
          <a:xfrm>
            <a:off x="2540195" y="1"/>
            <a:ext cx="9651805" cy="1400544"/>
          </a:xfrm>
          <a:prstGeom prst="rect">
            <a:avLst/>
          </a:prstGeom>
          <a:solidFill>
            <a:srgbClr val="1725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0" dirty="0">
              <a:ln w="0"/>
              <a:solidFill>
                <a:prstClr val="white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543756"/>
              </p:ext>
            </p:extLst>
          </p:nvPr>
        </p:nvGraphicFramePr>
        <p:xfrm>
          <a:off x="294957" y="2624407"/>
          <a:ext cx="3608724" cy="2548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908"/>
                <a:gridCol w="1202908"/>
                <a:gridCol w="1202908"/>
              </a:tblGrid>
              <a:tr h="6370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Y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Z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</a:tr>
              <a:tr h="63706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63706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False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63706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B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9551" y="2055371"/>
            <a:ext cx="36141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2800" b="1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My_DT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22359" y="3421575"/>
            <a:ext cx="50617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2800" b="1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My_DT[ </a:t>
            </a:r>
            <a:r>
              <a:rPr lang="en-CA" sz="2800" b="1" dirty="0" smtClean="0">
                <a:solidFill>
                  <a:srgbClr val="2E75B6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, .(Y = SUM(Y))</a:t>
            </a:r>
            <a:r>
              <a:rPr lang="en-CA" sz="2800" b="1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]</a:t>
            </a:r>
            <a:endParaRPr lang="en-CA" sz="2800" b="1" dirty="0" smtClean="0">
              <a:solidFill>
                <a:prstClr val="white"/>
              </a:solidFill>
              <a:latin typeface="HelveticaNeueLT Std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037211"/>
              </p:ext>
            </p:extLst>
          </p:nvPr>
        </p:nvGraphicFramePr>
        <p:xfrm>
          <a:off x="9001835" y="2608741"/>
          <a:ext cx="2405816" cy="637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908"/>
                <a:gridCol w="1202908"/>
              </a:tblGrid>
              <a:tr h="6370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Y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2E75B6"/>
                          </a:solidFill>
                        </a:rPr>
                        <a:t>6</a:t>
                      </a:r>
                      <a:endParaRPr lang="en-US" sz="2400" dirty="0">
                        <a:solidFill>
                          <a:srgbClr val="2E75B6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398737" y="2058380"/>
            <a:ext cx="36141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2800" b="1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My_DT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prstClr val="white"/>
                </a:solidFill>
                <a:latin typeface="Calibri"/>
              </a:rPr>
              <a:t>DT[ </a:t>
            </a:r>
            <a:r>
              <a:rPr lang="en-US" sz="8000" dirty="0" err="1" smtClean="0">
                <a:solidFill>
                  <a:prstClr val="white"/>
                </a:solidFill>
                <a:latin typeface="Calibri"/>
              </a:rPr>
              <a:t>i</a:t>
            </a:r>
            <a:r>
              <a:rPr lang="en-US" sz="8000" dirty="0" smtClean="0">
                <a:solidFill>
                  <a:prstClr val="white"/>
                </a:solidFill>
                <a:latin typeface="Calibri"/>
              </a:rPr>
              <a:t> , j , by]</a:t>
            </a:r>
            <a:endParaRPr lang="en-US" sz="8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Shader"/>
          <p:cNvSpPr/>
          <p:nvPr/>
        </p:nvSpPr>
        <p:spPr>
          <a:xfrm>
            <a:off x="3418056" y="1"/>
            <a:ext cx="8773944" cy="1400544"/>
          </a:xfrm>
          <a:prstGeom prst="rect">
            <a:avLst/>
          </a:prstGeom>
          <a:solidFill>
            <a:srgbClr val="1725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0" dirty="0">
              <a:ln w="0"/>
              <a:solidFill>
                <a:prstClr val="white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sp>
        <p:nvSpPr>
          <p:cNvPr id="16" name="Shader"/>
          <p:cNvSpPr/>
          <p:nvPr/>
        </p:nvSpPr>
        <p:spPr>
          <a:xfrm>
            <a:off x="-1" y="1"/>
            <a:ext cx="2502839" cy="1400544"/>
          </a:xfrm>
          <a:prstGeom prst="rect">
            <a:avLst/>
          </a:prstGeom>
          <a:solidFill>
            <a:srgbClr val="1725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0" dirty="0">
              <a:ln w="0"/>
              <a:solidFill>
                <a:prstClr val="white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783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NLA LOGO DAR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80" y="6400896"/>
            <a:ext cx="1864361" cy="3140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1792697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700" dirty="0" smtClean="0">
                <a:solidFill>
                  <a:prstClr val="white"/>
                </a:solidFill>
                <a:latin typeface="Calibri"/>
              </a:rPr>
              <a:t>DT[ </a:t>
            </a:r>
            <a:r>
              <a:rPr lang="en-US" sz="16700" dirty="0" err="1" smtClean="0">
                <a:solidFill>
                  <a:prstClr val="white"/>
                </a:solidFill>
                <a:latin typeface="Calibri"/>
              </a:rPr>
              <a:t>i</a:t>
            </a:r>
            <a:r>
              <a:rPr lang="en-US" sz="16700" dirty="0" smtClean="0">
                <a:solidFill>
                  <a:prstClr val="white"/>
                </a:solidFill>
                <a:latin typeface="Calibri"/>
              </a:rPr>
              <a:t> , j , by]</a:t>
            </a:r>
            <a:endParaRPr lang="en-US" sz="167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Shader"/>
          <p:cNvSpPr/>
          <p:nvPr/>
        </p:nvSpPr>
        <p:spPr>
          <a:xfrm>
            <a:off x="11262774" y="0"/>
            <a:ext cx="929226" cy="6442505"/>
          </a:xfrm>
          <a:prstGeom prst="rect">
            <a:avLst/>
          </a:prstGeom>
          <a:solidFill>
            <a:srgbClr val="1725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0" dirty="0">
              <a:ln w="0"/>
              <a:solidFill>
                <a:prstClr val="white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sp>
        <p:nvSpPr>
          <p:cNvPr id="50" name="Shader"/>
          <p:cNvSpPr/>
          <p:nvPr/>
        </p:nvSpPr>
        <p:spPr>
          <a:xfrm>
            <a:off x="0" y="0"/>
            <a:ext cx="7975464" cy="6442505"/>
          </a:xfrm>
          <a:prstGeom prst="rect">
            <a:avLst/>
          </a:prstGeom>
          <a:solidFill>
            <a:srgbClr val="1725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0" dirty="0">
              <a:ln w="0"/>
              <a:solidFill>
                <a:prstClr val="white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15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NLA LOGO DAR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80" y="6400896"/>
            <a:ext cx="1864361" cy="3140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prstClr val="white"/>
                </a:solidFill>
                <a:latin typeface="Calibri"/>
              </a:rPr>
              <a:t>DT[ </a:t>
            </a:r>
            <a:r>
              <a:rPr lang="en-US" sz="8000" dirty="0" err="1" smtClean="0">
                <a:solidFill>
                  <a:prstClr val="white"/>
                </a:solidFill>
                <a:latin typeface="Calibri"/>
              </a:rPr>
              <a:t>i</a:t>
            </a:r>
            <a:r>
              <a:rPr lang="en-US" sz="8000" dirty="0" smtClean="0">
                <a:solidFill>
                  <a:prstClr val="white"/>
                </a:solidFill>
                <a:latin typeface="Calibri"/>
              </a:rPr>
              <a:t> , j , by]</a:t>
            </a:r>
            <a:endParaRPr lang="en-US" sz="8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Shader"/>
          <p:cNvSpPr/>
          <p:nvPr/>
        </p:nvSpPr>
        <p:spPr>
          <a:xfrm>
            <a:off x="4912288" y="1"/>
            <a:ext cx="7279712" cy="1400544"/>
          </a:xfrm>
          <a:prstGeom prst="rect">
            <a:avLst/>
          </a:prstGeom>
          <a:solidFill>
            <a:srgbClr val="1725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0" dirty="0">
              <a:ln w="0"/>
              <a:solidFill>
                <a:prstClr val="white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sp>
        <p:nvSpPr>
          <p:cNvPr id="50" name="Shader"/>
          <p:cNvSpPr/>
          <p:nvPr/>
        </p:nvSpPr>
        <p:spPr>
          <a:xfrm>
            <a:off x="-1" y="1"/>
            <a:ext cx="3455413" cy="1400544"/>
          </a:xfrm>
          <a:prstGeom prst="rect">
            <a:avLst/>
          </a:prstGeom>
          <a:solidFill>
            <a:srgbClr val="1725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0" dirty="0">
              <a:ln w="0"/>
              <a:solidFill>
                <a:prstClr val="white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0296" y="1681893"/>
            <a:ext cx="117717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2800" b="1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Group By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541" y="2586475"/>
            <a:ext cx="11038638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CA" sz="2800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CA" sz="2800" i="1" dirty="0" smtClean="0">
                <a:solidFill>
                  <a:schemeClr val="accent1">
                    <a:lumMod val="75000"/>
                  </a:schemeClr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CA" sz="2800" dirty="0" smtClean="0">
                <a:solidFill>
                  <a:schemeClr val="accent1">
                    <a:lumMod val="75000"/>
                  </a:schemeClr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2800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call in </a:t>
            </a:r>
            <a:r>
              <a:rPr lang="en-CA" sz="2800" i="1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data.table</a:t>
            </a:r>
            <a:r>
              <a:rPr lang="en-CA" sz="2800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 allows the user to group the data by the values in the specified column(s)</a:t>
            </a:r>
          </a:p>
          <a:p>
            <a:pPr marL="457200" indent="-457200">
              <a:buFont typeface="Arial"/>
              <a:buChar char="•"/>
            </a:pPr>
            <a:endParaRPr lang="en-CA" sz="2800" dirty="0">
              <a:solidFill>
                <a:schemeClr val="bg1"/>
              </a:solidFill>
              <a:latin typeface="HelveticaNeueLT Std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/>
              <a:buChar char="•"/>
            </a:pPr>
            <a:r>
              <a:rPr lang="en-CA" sz="2800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The user specifies the column(s) they wish group the data by.</a:t>
            </a:r>
          </a:p>
          <a:p>
            <a:pPr marL="457200" indent="-457200">
              <a:buFont typeface="Arial"/>
              <a:buChar char="•"/>
            </a:pPr>
            <a:endParaRPr lang="en-CA" sz="2800" dirty="0" smtClean="0">
              <a:solidFill>
                <a:prstClr val="white"/>
              </a:solidFill>
              <a:latin typeface="HelveticaNeueLT Std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/>
              <a:buChar char="•"/>
            </a:pPr>
            <a:r>
              <a:rPr lang="en-CA" sz="2800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Similar</a:t>
            </a:r>
            <a:r>
              <a:rPr lang="en-CA" sz="2800" i="1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2800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CA" sz="2800" dirty="0" smtClean="0">
                <a:solidFill>
                  <a:schemeClr val="accent1">
                    <a:lumMod val="75000"/>
                  </a:schemeClr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group </a:t>
            </a:r>
            <a:r>
              <a:rPr lang="en-CA" sz="2800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function in </a:t>
            </a:r>
            <a:r>
              <a:rPr lang="en-CA" sz="2800" i="1" dirty="0" err="1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CA" sz="2800" i="1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2800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or a </a:t>
            </a:r>
            <a:r>
              <a:rPr lang="en-CA" sz="2800" dirty="0" smtClean="0">
                <a:solidFill>
                  <a:schemeClr val="accent1">
                    <a:lumMod val="75000"/>
                  </a:schemeClr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pivot table </a:t>
            </a:r>
            <a:r>
              <a:rPr lang="en-CA" sz="2800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CA" sz="2800" i="1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excel</a:t>
            </a:r>
          </a:p>
          <a:p>
            <a:endParaRPr lang="en-CA" sz="2800" b="1" dirty="0">
              <a:solidFill>
                <a:prstClr val="white"/>
              </a:solidFill>
              <a:latin typeface="HelveticaNeueLT Std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 smtClean="0">
              <a:solidFill>
                <a:prstClr val="white"/>
              </a:solidFill>
              <a:latin typeface="HelveticaNeueLT Std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 smtClean="0">
              <a:solidFill>
                <a:prstClr val="white"/>
              </a:solidFill>
              <a:latin typeface="HelveticaNeueLT Std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61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NLA LOGO DAR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80" y="6400896"/>
            <a:ext cx="1864361" cy="31406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32872"/>
              </p:ext>
            </p:extLst>
          </p:nvPr>
        </p:nvGraphicFramePr>
        <p:xfrm>
          <a:off x="294957" y="2624407"/>
          <a:ext cx="3608724" cy="2548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908"/>
                <a:gridCol w="1202908"/>
                <a:gridCol w="1202908"/>
              </a:tblGrid>
              <a:tr h="6370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Y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Z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</a:tr>
              <a:tr h="63706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63706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False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63706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B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9551" y="2055371"/>
            <a:ext cx="36141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2800" b="1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My_DT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399591"/>
              </p:ext>
            </p:extLst>
          </p:nvPr>
        </p:nvGraphicFramePr>
        <p:xfrm>
          <a:off x="9001836" y="2627414"/>
          <a:ext cx="2373006" cy="2545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503"/>
                <a:gridCol w="1186503"/>
              </a:tblGrid>
              <a:tr h="604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Z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Y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</a:tr>
              <a:tr h="97040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97040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False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398737" y="2058380"/>
            <a:ext cx="36141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2800" b="1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My_DT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03681" y="3440249"/>
            <a:ext cx="5099067" cy="3692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2400" b="1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My_DT[ </a:t>
            </a:r>
            <a:r>
              <a:rPr lang="en-CA" sz="2400" b="1" dirty="0" smtClean="0">
                <a:solidFill>
                  <a:srgbClr val="2E75B6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, .(Y = SUM(Y)), by = Z</a:t>
            </a:r>
            <a:r>
              <a:rPr lang="en-CA" sz="2400" b="1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]</a:t>
            </a:r>
            <a:endParaRPr lang="en-CA" sz="2400" b="1" dirty="0" smtClean="0">
              <a:solidFill>
                <a:prstClr val="white"/>
              </a:solidFill>
              <a:latin typeface="HelveticaNeueLT Std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prstClr val="white"/>
                </a:solidFill>
                <a:latin typeface="Calibri"/>
              </a:rPr>
              <a:t>DT[ </a:t>
            </a:r>
            <a:r>
              <a:rPr lang="en-US" sz="8000" dirty="0" err="1" smtClean="0">
                <a:solidFill>
                  <a:prstClr val="white"/>
                </a:solidFill>
                <a:latin typeface="Calibri"/>
              </a:rPr>
              <a:t>i</a:t>
            </a:r>
            <a:r>
              <a:rPr lang="en-US" sz="8000" dirty="0" smtClean="0">
                <a:solidFill>
                  <a:prstClr val="white"/>
                </a:solidFill>
                <a:latin typeface="Calibri"/>
              </a:rPr>
              <a:t> , j , by]</a:t>
            </a:r>
            <a:endParaRPr lang="en-US" sz="8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Shader"/>
          <p:cNvSpPr/>
          <p:nvPr/>
        </p:nvSpPr>
        <p:spPr>
          <a:xfrm>
            <a:off x="4912288" y="1"/>
            <a:ext cx="7279712" cy="1400544"/>
          </a:xfrm>
          <a:prstGeom prst="rect">
            <a:avLst/>
          </a:prstGeom>
          <a:solidFill>
            <a:srgbClr val="1725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0" dirty="0">
              <a:ln w="0"/>
              <a:solidFill>
                <a:prstClr val="white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sp>
        <p:nvSpPr>
          <p:cNvPr id="17" name="Shader"/>
          <p:cNvSpPr/>
          <p:nvPr/>
        </p:nvSpPr>
        <p:spPr>
          <a:xfrm>
            <a:off x="-1" y="1"/>
            <a:ext cx="3455413" cy="1400544"/>
          </a:xfrm>
          <a:prstGeom prst="rect">
            <a:avLst/>
          </a:prstGeom>
          <a:solidFill>
            <a:srgbClr val="1725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0" dirty="0">
              <a:ln w="0"/>
              <a:solidFill>
                <a:prstClr val="white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836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NLA LOGO DAR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80" y="6400896"/>
            <a:ext cx="1864361" cy="31406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1512588"/>
            <a:ext cx="4183850" cy="3940199"/>
            <a:chOff x="3020992" y="893668"/>
            <a:chExt cx="3525205" cy="2350137"/>
          </a:xfrm>
        </p:grpSpPr>
        <p:graphicFrame>
          <p:nvGraphicFramePr>
            <p:cNvPr id="11" name="Chart 10"/>
            <p:cNvGraphicFramePr/>
            <p:nvPr>
              <p:extLst/>
            </p:nvPr>
          </p:nvGraphicFramePr>
          <p:xfrm>
            <a:off x="3020992" y="893668"/>
            <a:ext cx="3525205" cy="23501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3799840" y="1932280"/>
              <a:ext cx="1967508" cy="2570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2800" b="1" dirty="0" smtClean="0">
                  <a:solidFill>
                    <a:srgbClr val="E7E6E6"/>
                  </a:solidFill>
                  <a:latin typeface="HelveticaNeueLT Std Lt" panose="020B0403020202020204" pitchFamily="34" charset="0"/>
                  <a:cs typeface="Arial" panose="020B0604020202020204" pitchFamily="34" charset="0"/>
                </a:rPr>
                <a:t>Topic </a:t>
              </a:r>
              <a:r>
                <a:rPr lang="en-CA" sz="2800" b="1" dirty="0" smtClean="0">
                  <a:solidFill>
                    <a:srgbClr val="E7E6E6"/>
                  </a:solidFill>
                  <a:latin typeface="HelveticaNeueLT Std Lt" panose="020B0403020202020204" pitchFamily="34" charset="0"/>
                  <a:cs typeface="Arial" panose="020B0604020202020204" pitchFamily="34" charset="0"/>
                </a:rPr>
                <a:t>Two</a:t>
              </a:r>
              <a:endParaRPr lang="en-CA" sz="2800" b="1" dirty="0">
                <a:solidFill>
                  <a:srgbClr val="E7E6E6"/>
                </a:solidFill>
                <a:latin typeface="HelveticaNeueLT Std Lt" panose="020B0403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Chevron 5"/>
          <p:cNvSpPr/>
          <p:nvPr/>
        </p:nvSpPr>
        <p:spPr>
          <a:xfrm>
            <a:off x="6761399" y="3081198"/>
            <a:ext cx="4725509" cy="784305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fontAlgn="base">
              <a:buFont typeface="Arial" charset="0"/>
            </a:pPr>
            <a:r>
              <a:rPr lang="en-US" sz="1600" dirty="0" smtClean="0">
                <a:solidFill>
                  <a:schemeClr val="bg1"/>
                </a:solidFill>
                <a:latin typeface="HelveticaNeueLT Std Lt" panose="020B0403020202020204" pitchFamily="34" charset="0"/>
                <a:cs typeface="Arial" panose="020B0604020202020204" pitchFamily="34" charset="0"/>
              </a:rPr>
              <a:t>Subsetting in Data.table</a:t>
            </a:r>
            <a:endParaRPr lang="en-US" sz="1600" dirty="0">
              <a:solidFill>
                <a:schemeClr val="bg1"/>
              </a:solidFill>
              <a:latin typeface="HelveticaNeueLT Std Lt" panose="020B0403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4883065" y="2865183"/>
            <a:ext cx="1225955" cy="1224000"/>
            <a:chOff x="976835" y="5006461"/>
            <a:chExt cx="576920" cy="576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6835" y="5006461"/>
              <a:ext cx="576920" cy="576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/>
            <a:srcRect l="31472" t="12285" r="29209" b="11759"/>
            <a:stretch/>
          </p:blipFill>
          <p:spPr>
            <a:xfrm>
              <a:off x="1116584" y="5141746"/>
              <a:ext cx="306000" cy="309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1279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NLA LOGO DAR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80" y="6400896"/>
            <a:ext cx="1864361" cy="3140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504195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Calibri"/>
              </a:rPr>
              <a:t>DT[ </a:t>
            </a:r>
            <a:r>
              <a:rPr lang="en-US" sz="6600" dirty="0" err="1" smtClean="0">
                <a:solidFill>
                  <a:schemeClr val="bg1"/>
                </a:solidFill>
                <a:latin typeface="Calibri"/>
              </a:rPr>
              <a:t>i</a:t>
            </a:r>
            <a:r>
              <a:rPr lang="en-US" sz="66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n-US" sz="6600" dirty="0" smtClean="0">
                <a:solidFill>
                  <a:schemeClr val="bg1"/>
                </a:solidFill>
                <a:latin typeface="Calibri"/>
              </a:rPr>
              <a:t>== X]</a:t>
            </a:r>
            <a:endParaRPr lang="en-US" sz="66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899518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DT[ </a:t>
            </a:r>
            <a:r>
              <a:rPr lang="en-US" sz="6600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6600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, </a:t>
            </a:r>
            <a:r>
              <a:rPr lang="en-US" sz="6600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.(j =sum(j))]</a:t>
            </a:r>
            <a:endParaRPr lang="en-US" sz="6600" dirty="0">
              <a:solidFill>
                <a:schemeClr val="accent1">
                  <a:lumMod val="75000"/>
                </a:schemeClr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294841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Calibri"/>
              </a:rPr>
              <a:t>DT</a:t>
            </a:r>
            <a:r>
              <a:rPr lang="en-US" sz="6600" dirty="0" smtClean="0">
                <a:solidFill>
                  <a:schemeClr val="bg1"/>
                </a:solidFill>
                <a:latin typeface="Calibri"/>
              </a:rPr>
              <a:t>[ </a:t>
            </a:r>
            <a:r>
              <a:rPr lang="en-US" sz="6600" dirty="0" smtClean="0">
                <a:solidFill>
                  <a:schemeClr val="bg1"/>
                </a:solidFill>
                <a:latin typeface="Calibri"/>
              </a:rPr>
              <a:t>, </a:t>
            </a:r>
            <a:r>
              <a:rPr lang="en-US" sz="6600" dirty="0" err="1" smtClean="0">
                <a:solidFill>
                  <a:schemeClr val="bg1"/>
                </a:solidFill>
                <a:latin typeface="Calibri"/>
              </a:rPr>
              <a:t>jj</a:t>
            </a:r>
            <a:r>
              <a:rPr lang="en-US" sz="6600" dirty="0" smtClean="0">
                <a:solidFill>
                  <a:schemeClr val="bg1"/>
                </a:solidFill>
                <a:latin typeface="Calibri"/>
              </a:rPr>
              <a:t>:= sum(j) ]</a:t>
            </a:r>
            <a:endParaRPr lang="en-US" sz="66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690164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DT[ </a:t>
            </a:r>
            <a:r>
              <a:rPr lang="en-US" sz="6600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, </a:t>
            </a:r>
            <a:r>
              <a:rPr lang="en-US" sz="6600" dirty="0">
                <a:solidFill>
                  <a:schemeClr val="accent1">
                    <a:lumMod val="75000"/>
                  </a:schemeClr>
                </a:solidFill>
              </a:rPr>
              <a:t>.(j =sum(j))</a:t>
            </a:r>
            <a:r>
              <a:rPr lang="en-US" sz="6600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, by = </a:t>
            </a:r>
            <a:r>
              <a:rPr lang="en-US" sz="6600" dirty="0" err="1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i</a:t>
            </a:r>
            <a:r>
              <a:rPr lang="en-US" sz="6600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]</a:t>
            </a:r>
            <a:endParaRPr lang="en-US" sz="6600" dirty="0">
              <a:solidFill>
                <a:schemeClr val="accent1">
                  <a:lumMod val="7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609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.unsplash.com/photo-1444653389962-8149286c578a?ixlib=rb-0.3.5&amp;q=80&amp;fm=jpg&amp;crop=entropy&amp;s=fa6a09310ca88972c589a0cb4912c0ae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4" b="15980"/>
          <a:stretch/>
        </p:blipFill>
        <p:spPr bwMode="auto">
          <a:xfrm>
            <a:off x="-38675" y="-30480"/>
            <a:ext cx="12301114" cy="688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hader"/>
          <p:cNvSpPr/>
          <p:nvPr/>
        </p:nvSpPr>
        <p:spPr>
          <a:xfrm>
            <a:off x="-69155" y="-30480"/>
            <a:ext cx="12331594" cy="6879114"/>
          </a:xfrm>
          <a:prstGeom prst="rect">
            <a:avLst/>
          </a:prstGeom>
          <a:solidFill>
            <a:srgbClr val="1725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0" dirty="0">
              <a:ln w="0"/>
              <a:solidFill>
                <a:schemeClr val="bg1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sp>
        <p:nvSpPr>
          <p:cNvPr id="26" name="Title"/>
          <p:cNvSpPr txBox="1"/>
          <p:nvPr/>
        </p:nvSpPr>
        <p:spPr>
          <a:xfrm>
            <a:off x="1479565" y="2751594"/>
            <a:ext cx="9264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HelveticaNeueLT Std Lt" panose="020B0403020202020204" pitchFamily="34" charset="0"/>
              </a:rPr>
              <a:t>At NLA, we do not only help our clients build the necessary tools and architecture to become an industry leader…</a:t>
            </a:r>
            <a:endParaRPr lang="en-US" sz="2000" dirty="0">
              <a:solidFill>
                <a:schemeClr val="bg1"/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27" name="Title"/>
          <p:cNvSpPr txBox="1"/>
          <p:nvPr/>
        </p:nvSpPr>
        <p:spPr>
          <a:xfrm>
            <a:off x="2001337" y="3457087"/>
            <a:ext cx="8910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HelveticaNeueLT Std Lt" panose="020B0403020202020204" pitchFamily="34" charset="0"/>
              </a:rPr>
              <a:t>…but as a commitment to our clients’ success, we also focus on finding and developing their human capital in order to create lasting value</a:t>
            </a:r>
            <a:endParaRPr lang="en-US" sz="2000" dirty="0">
              <a:solidFill>
                <a:schemeClr val="bg1"/>
              </a:solidFill>
              <a:latin typeface="HelveticaNeueLT Std Lt" panose="020B0403020202020204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352960" y="2804383"/>
            <a:ext cx="0" cy="1351166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NLA LOGO DARK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80" y="6400896"/>
            <a:ext cx="1864361" cy="3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05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"/>
          <p:cNvSpPr txBox="1"/>
          <p:nvPr/>
        </p:nvSpPr>
        <p:spPr>
          <a:xfrm>
            <a:off x="193620" y="2208612"/>
            <a:ext cx="8447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 smtClean="0">
                <a:solidFill>
                  <a:schemeClr val="bg1"/>
                </a:solidFill>
                <a:latin typeface="HelveticaNeueLT Std Lt" panose="020B0403020202020204" pitchFamily="34" charset="0"/>
              </a:rPr>
              <a:t>Introduction To data.table</a:t>
            </a:r>
            <a:endParaRPr lang="en-CA" sz="4400" b="1" dirty="0">
              <a:solidFill>
                <a:schemeClr val="bg1"/>
              </a:solidFill>
              <a:latin typeface="HelveticaNeueLT Std Lt" panose="020B0403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98846" y="2987829"/>
            <a:ext cx="9693831" cy="0"/>
          </a:xfrm>
          <a:prstGeom prst="line">
            <a:avLst/>
          </a:prstGeom>
          <a:ln w="28575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NLA LOGO DAR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80" y="6400896"/>
            <a:ext cx="1864361" cy="3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92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NLA LOGO DAR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80" y="6400896"/>
            <a:ext cx="1864361" cy="31406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1512588"/>
            <a:ext cx="4183850" cy="3940199"/>
            <a:chOff x="3020992" y="893668"/>
            <a:chExt cx="3525205" cy="2350137"/>
          </a:xfrm>
        </p:grpSpPr>
        <p:graphicFrame>
          <p:nvGraphicFramePr>
            <p:cNvPr id="11" name="Chart 10"/>
            <p:cNvGraphicFramePr/>
            <p:nvPr>
              <p:extLst/>
            </p:nvPr>
          </p:nvGraphicFramePr>
          <p:xfrm>
            <a:off x="3020992" y="893668"/>
            <a:ext cx="3525205" cy="23501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3799840" y="1776348"/>
              <a:ext cx="1967508" cy="5140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2800" b="1" dirty="0" smtClean="0">
                  <a:solidFill>
                    <a:schemeClr val="bg2"/>
                  </a:solidFill>
                  <a:latin typeface="HelveticaNeueLT Std Lt" panose="020B0403020202020204" pitchFamily="34" charset="0"/>
                  <a:cs typeface="Arial" panose="020B0604020202020204" pitchFamily="34" charset="0"/>
                </a:rPr>
                <a:t>Overview of Topics</a:t>
              </a:r>
              <a:endParaRPr lang="en-CA" sz="2800" b="1" dirty="0">
                <a:solidFill>
                  <a:schemeClr val="bg2"/>
                </a:solidFill>
                <a:effectLst/>
                <a:latin typeface="HelveticaNeueLT Std Lt" panose="020B0403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8904" y="5398614"/>
            <a:ext cx="1200095" cy="12040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8632" y="3655713"/>
            <a:ext cx="1221981" cy="1224000"/>
          </a:xfrm>
          <a:prstGeom prst="rect">
            <a:avLst/>
          </a:prstGeom>
        </p:spPr>
      </p:pic>
      <p:grpSp>
        <p:nvGrpSpPr>
          <p:cNvPr id="38" name="Group 37"/>
          <p:cNvGrpSpPr>
            <a:grpSpLocks noChangeAspect="1"/>
          </p:cNvGrpSpPr>
          <p:nvPr/>
        </p:nvGrpSpPr>
        <p:grpSpPr>
          <a:xfrm>
            <a:off x="4883065" y="1912813"/>
            <a:ext cx="1225955" cy="1224000"/>
            <a:chOff x="976835" y="5006461"/>
            <a:chExt cx="576920" cy="57600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6835" y="5006461"/>
              <a:ext cx="576920" cy="5760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1"/>
            <a:srcRect l="31472" t="12285" r="29209" b="11759"/>
            <a:stretch/>
          </p:blipFill>
          <p:spPr>
            <a:xfrm>
              <a:off x="1116584" y="5141746"/>
              <a:ext cx="306000" cy="309486"/>
            </a:xfrm>
            <a:prstGeom prst="rect">
              <a:avLst/>
            </a:prstGeom>
          </p:spPr>
        </p:pic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47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7499" y="169913"/>
            <a:ext cx="1225955" cy="1224000"/>
          </a:xfrm>
          <a:prstGeom prst="rect">
            <a:avLst/>
          </a:prstGeom>
        </p:spPr>
      </p:pic>
      <p:sp>
        <p:nvSpPr>
          <p:cNvPr id="6" name="Chevron 5"/>
          <p:cNvSpPr/>
          <p:nvPr/>
        </p:nvSpPr>
        <p:spPr>
          <a:xfrm>
            <a:off x="6761399" y="392153"/>
            <a:ext cx="4725509" cy="784305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fontAlgn="base">
              <a:buFont typeface="Arial" charset="0"/>
            </a:pPr>
            <a:r>
              <a:rPr lang="en-US" sz="1600" dirty="0">
                <a:solidFill>
                  <a:schemeClr val="bg1"/>
                </a:solidFill>
                <a:latin typeface="HelveticaNeueLT Std Lt" panose="020B0403020202020204" pitchFamily="34" charset="0"/>
                <a:cs typeface="Arial" panose="020B0604020202020204" pitchFamily="34" charset="0"/>
              </a:rPr>
              <a:t>Syntax in </a:t>
            </a:r>
          </a:p>
          <a:p>
            <a:pPr algn="ctr" defTabSz="957263" fontAlgn="base">
              <a:buFont typeface="Arial" charset="0"/>
            </a:pPr>
            <a:r>
              <a:rPr lang="en-US" sz="1600" dirty="0" smtClean="0">
                <a:solidFill>
                  <a:schemeClr val="bg1"/>
                </a:solidFill>
                <a:latin typeface="HelveticaNeueLT Std Lt" panose="020B0403020202020204" pitchFamily="34" charset="0"/>
                <a:cs typeface="Arial" panose="020B0604020202020204" pitchFamily="34" charset="0"/>
              </a:rPr>
              <a:t>Data.table</a:t>
            </a:r>
            <a:endParaRPr lang="en-US" sz="1600" dirty="0">
              <a:solidFill>
                <a:schemeClr val="bg1"/>
              </a:solidFill>
              <a:latin typeface="HelveticaNeueLT Std L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Chevron 57"/>
          <p:cNvSpPr/>
          <p:nvPr/>
        </p:nvSpPr>
        <p:spPr>
          <a:xfrm>
            <a:off x="6764375" y="2131837"/>
            <a:ext cx="4311619" cy="784305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fontAlgn="base">
              <a:buFont typeface="Arial" charset="0"/>
            </a:pPr>
            <a:r>
              <a:rPr lang="en-US" sz="1600" dirty="0">
                <a:solidFill>
                  <a:schemeClr val="bg1"/>
                </a:solidFill>
                <a:latin typeface="HelveticaNeueLT Std Lt" panose="020B0403020202020204" pitchFamily="34" charset="0"/>
                <a:cs typeface="Arial" panose="020B0604020202020204" pitchFamily="34" charset="0"/>
              </a:rPr>
              <a:t>Creating </a:t>
            </a:r>
            <a:r>
              <a:rPr lang="en-US" sz="1600" dirty="0" smtClean="0">
                <a:solidFill>
                  <a:schemeClr val="bg1"/>
                </a:solidFill>
                <a:latin typeface="HelveticaNeueLT Std Lt" panose="020B0403020202020204" pitchFamily="34" charset="0"/>
                <a:cs typeface="Arial" panose="020B0604020202020204" pitchFamily="34" charset="0"/>
              </a:rPr>
              <a:t>Data.tables</a:t>
            </a:r>
            <a:endParaRPr lang="en-US" sz="1600" dirty="0">
              <a:solidFill>
                <a:schemeClr val="bg1"/>
              </a:solidFill>
              <a:latin typeface="HelveticaNeueLT Std L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Chevron 59"/>
          <p:cNvSpPr/>
          <p:nvPr/>
        </p:nvSpPr>
        <p:spPr>
          <a:xfrm>
            <a:off x="6767352" y="3852847"/>
            <a:ext cx="3785661" cy="784305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fontAlgn="base">
              <a:buFont typeface="Arial" charset="0"/>
            </a:pPr>
            <a:r>
              <a:rPr lang="en-US" sz="1600" dirty="0" smtClean="0">
                <a:solidFill>
                  <a:schemeClr val="bg1"/>
                </a:solidFill>
                <a:latin typeface="HelveticaNeueLT Std Lt" panose="020B0403020202020204" pitchFamily="34" charset="0"/>
                <a:cs typeface="Arial" panose="020B0604020202020204" pitchFamily="34" charset="0"/>
              </a:rPr>
              <a:t>Subsetting in Data.tables</a:t>
            </a:r>
            <a:endParaRPr lang="en-US" sz="1600" dirty="0">
              <a:solidFill>
                <a:schemeClr val="bg1"/>
              </a:solidFill>
              <a:latin typeface="HelveticaNeueLT Std L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Chevron 61"/>
          <p:cNvSpPr/>
          <p:nvPr/>
        </p:nvSpPr>
        <p:spPr>
          <a:xfrm>
            <a:off x="6770330" y="5573857"/>
            <a:ext cx="3054246" cy="784305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fontAlgn="base">
              <a:buFont typeface="Arial" charset="0"/>
            </a:pPr>
            <a:r>
              <a:rPr lang="en-US" sz="1600" dirty="0" smtClean="0">
                <a:solidFill>
                  <a:schemeClr val="bg1"/>
                </a:solidFill>
                <a:latin typeface="HelveticaNeueLT Std Lt" panose="020B0403020202020204" pitchFamily="34" charset="0"/>
                <a:cs typeface="Arial" panose="020B0604020202020204" pitchFamily="34" charset="0"/>
              </a:rPr>
              <a:t>Subsetting in Data.tables</a:t>
            </a:r>
            <a:endParaRPr lang="en-US" sz="1600" dirty="0">
              <a:solidFill>
                <a:schemeClr val="bg1"/>
              </a:solidFill>
              <a:latin typeface="HelveticaNeueLT Std Lt" panose="020B04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3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NLA LOGO DAR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80" y="6400896"/>
            <a:ext cx="1864361" cy="31406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1512588"/>
            <a:ext cx="4183850" cy="3940199"/>
            <a:chOff x="3020992" y="893668"/>
            <a:chExt cx="3525205" cy="2350137"/>
          </a:xfrm>
        </p:grpSpPr>
        <p:graphicFrame>
          <p:nvGraphicFramePr>
            <p:cNvPr id="11" name="Chart 10"/>
            <p:cNvGraphicFramePr/>
            <p:nvPr>
              <p:extLst/>
            </p:nvPr>
          </p:nvGraphicFramePr>
          <p:xfrm>
            <a:off x="3020992" y="893668"/>
            <a:ext cx="3525205" cy="23501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3799840" y="1932280"/>
              <a:ext cx="1967508" cy="2570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2800" b="1" dirty="0" smtClean="0">
                  <a:solidFill>
                    <a:srgbClr val="E7E6E6"/>
                  </a:solidFill>
                  <a:latin typeface="HelveticaNeueLT Std Lt" panose="020B0403020202020204" pitchFamily="34" charset="0"/>
                  <a:cs typeface="Arial" panose="020B0604020202020204" pitchFamily="34" charset="0"/>
                </a:rPr>
                <a:t>Topic One</a:t>
              </a:r>
              <a:endParaRPr lang="en-CA" sz="2800" b="1" dirty="0">
                <a:solidFill>
                  <a:srgbClr val="E7E6E6"/>
                </a:solidFill>
                <a:latin typeface="HelveticaNeueLT Std Lt" panose="020B0403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47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7499" y="2858958"/>
            <a:ext cx="1225955" cy="1224000"/>
          </a:xfrm>
          <a:prstGeom prst="rect">
            <a:avLst/>
          </a:prstGeom>
        </p:spPr>
      </p:pic>
      <p:sp>
        <p:nvSpPr>
          <p:cNvPr id="6" name="Chevron 5"/>
          <p:cNvSpPr/>
          <p:nvPr/>
        </p:nvSpPr>
        <p:spPr>
          <a:xfrm>
            <a:off x="6761399" y="3081198"/>
            <a:ext cx="4725509" cy="784305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263" fontAlgn="base">
              <a:buFont typeface="Arial" charset="0"/>
              <a:buNone/>
            </a:pPr>
            <a:r>
              <a:rPr lang="en-US" sz="1600" dirty="0">
                <a:solidFill>
                  <a:prstClr val="white"/>
                </a:solidFill>
                <a:latin typeface="HelveticaNeueLT Std Lt" panose="020B0403020202020204" pitchFamily="34" charset="0"/>
                <a:cs typeface="Arial" panose="020B0604020202020204" pitchFamily="34" charset="0"/>
              </a:rPr>
              <a:t>Syntax in </a:t>
            </a:r>
          </a:p>
          <a:p>
            <a:pPr algn="ctr" defTabSz="957263" fontAlgn="base">
              <a:buFont typeface="Arial" charset="0"/>
              <a:buNone/>
            </a:pPr>
            <a:r>
              <a:rPr lang="en-US" sz="1600" dirty="0" smtClean="0">
                <a:solidFill>
                  <a:prstClr val="white"/>
                </a:solidFill>
                <a:latin typeface="HelveticaNeueLT Std Lt" panose="020B0403020202020204" pitchFamily="34" charset="0"/>
                <a:cs typeface="Arial" panose="020B0604020202020204" pitchFamily="34" charset="0"/>
              </a:rPr>
              <a:t>Data.table</a:t>
            </a:r>
            <a:endParaRPr lang="en-US" sz="1600" dirty="0">
              <a:solidFill>
                <a:prstClr val="white"/>
              </a:solidFill>
              <a:latin typeface="HelveticaNeueLT Std Lt" panose="020B04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481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NLA LOGO DAR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80" y="6400896"/>
            <a:ext cx="1864361" cy="3140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1792697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700" dirty="0" smtClean="0">
                <a:solidFill>
                  <a:schemeClr val="bg1"/>
                </a:solidFill>
              </a:rPr>
              <a:t>DT[ </a:t>
            </a:r>
            <a:r>
              <a:rPr lang="en-US" sz="16700" dirty="0" err="1" smtClean="0">
                <a:solidFill>
                  <a:schemeClr val="bg1"/>
                </a:solidFill>
              </a:rPr>
              <a:t>i</a:t>
            </a:r>
            <a:r>
              <a:rPr lang="en-US" sz="16700" dirty="0" smtClean="0">
                <a:solidFill>
                  <a:schemeClr val="bg1"/>
                </a:solidFill>
              </a:rPr>
              <a:t> , j , by]</a:t>
            </a:r>
            <a:endParaRPr lang="en-US" sz="16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84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NLA LOGO DAR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80" y="6400896"/>
            <a:ext cx="1864361" cy="3140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prstClr val="white"/>
                </a:solidFill>
                <a:latin typeface="Calibri"/>
              </a:rPr>
              <a:t>DT[ </a:t>
            </a:r>
            <a:r>
              <a:rPr lang="en-US" sz="8000" dirty="0" err="1" smtClean="0">
                <a:solidFill>
                  <a:prstClr val="white"/>
                </a:solidFill>
                <a:latin typeface="Calibri"/>
              </a:rPr>
              <a:t>i</a:t>
            </a:r>
            <a:r>
              <a:rPr lang="en-US" sz="8000" dirty="0" smtClean="0">
                <a:solidFill>
                  <a:prstClr val="white"/>
                </a:solidFill>
                <a:latin typeface="Calibri"/>
              </a:rPr>
              <a:t> , j , by]</a:t>
            </a:r>
            <a:endParaRPr lang="en-US" sz="8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9353" y="1830044"/>
            <a:ext cx="10403590" cy="41242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CA" sz="2800" i="1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Data.table</a:t>
            </a:r>
            <a:r>
              <a:rPr lang="en-CA" sz="2800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 is a combination of </a:t>
            </a:r>
            <a:r>
              <a:rPr lang="en-CA" sz="2800" i="1" dirty="0" err="1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CA" sz="2800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CA" sz="2800" i="1" dirty="0" err="1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dplyr</a:t>
            </a:r>
            <a:endParaRPr lang="en-CA" sz="2800" i="1" dirty="0" smtClean="0">
              <a:solidFill>
                <a:prstClr val="white"/>
              </a:solidFill>
              <a:latin typeface="HelveticaNeueLT Std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/>
              <a:buChar char="•"/>
            </a:pPr>
            <a:r>
              <a:rPr lang="en-CA" sz="2400" i="1" dirty="0" err="1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CA" sz="2400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 would be used for data storage</a:t>
            </a:r>
          </a:p>
          <a:p>
            <a:pPr marL="914400" lvl="1" indent="-457200">
              <a:buFont typeface="Arial"/>
              <a:buChar char="•"/>
            </a:pPr>
            <a:r>
              <a:rPr lang="en-CA" sz="2400" i="1" dirty="0" err="1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CA" sz="2400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 would be used for data manipulation</a:t>
            </a:r>
          </a:p>
          <a:p>
            <a:endParaRPr lang="en-CA" sz="2800" dirty="0" smtClean="0">
              <a:solidFill>
                <a:prstClr val="white"/>
              </a:solidFill>
              <a:latin typeface="HelveticaNeueLT Std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/>
              <a:buChar char="•"/>
            </a:pPr>
            <a:r>
              <a:rPr lang="en-CA" sz="2800" i="1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Data.table</a:t>
            </a:r>
            <a:r>
              <a:rPr lang="en-CA" sz="2800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 stores data but can also be used for implicit data manipulation. </a:t>
            </a:r>
          </a:p>
          <a:p>
            <a:pPr marL="914400" lvl="1" indent="-457200">
              <a:buFont typeface="Arial"/>
              <a:buChar char="•"/>
            </a:pPr>
            <a:r>
              <a:rPr lang="en-CA" sz="2400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It does this using it’s unique </a:t>
            </a:r>
            <a:r>
              <a:rPr lang="en-CA" sz="2400" b="1" dirty="0" smtClean="0">
                <a:solidFill>
                  <a:srgbClr val="2E75B6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[ </a:t>
            </a:r>
            <a:r>
              <a:rPr lang="en-CA" sz="2400" b="1" dirty="0" err="1" smtClean="0">
                <a:solidFill>
                  <a:srgbClr val="2E75B6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A" sz="2400" b="1" dirty="0" smtClean="0">
                <a:solidFill>
                  <a:srgbClr val="2E75B6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 , j , by ] </a:t>
            </a:r>
            <a:r>
              <a:rPr lang="en-CA" sz="2400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syntax</a:t>
            </a:r>
          </a:p>
          <a:p>
            <a:endParaRPr lang="en-CA" sz="2800" b="1" dirty="0">
              <a:solidFill>
                <a:prstClr val="white"/>
              </a:solidFill>
              <a:latin typeface="HelveticaNeueLT Std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 smtClean="0">
              <a:solidFill>
                <a:prstClr val="white"/>
              </a:solidFill>
              <a:latin typeface="HelveticaNeueLT Std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 smtClean="0">
              <a:solidFill>
                <a:prstClr val="white"/>
              </a:solidFill>
              <a:latin typeface="HelveticaNeueLT Std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69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NLA LOGO DAR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80" y="6400896"/>
            <a:ext cx="1864361" cy="3140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1792697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700" dirty="0" smtClean="0">
                <a:solidFill>
                  <a:prstClr val="white"/>
                </a:solidFill>
                <a:latin typeface="Calibri"/>
              </a:rPr>
              <a:t>DT[ </a:t>
            </a:r>
            <a:r>
              <a:rPr lang="en-US" sz="16700" dirty="0" err="1" smtClean="0">
                <a:solidFill>
                  <a:prstClr val="white"/>
                </a:solidFill>
                <a:latin typeface="Calibri"/>
              </a:rPr>
              <a:t>i</a:t>
            </a:r>
            <a:r>
              <a:rPr lang="en-US" sz="16700" dirty="0" smtClean="0">
                <a:solidFill>
                  <a:prstClr val="white"/>
                </a:solidFill>
                <a:latin typeface="Calibri"/>
              </a:rPr>
              <a:t> , j , by]</a:t>
            </a:r>
            <a:endParaRPr lang="en-US" sz="167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Shader"/>
          <p:cNvSpPr/>
          <p:nvPr/>
        </p:nvSpPr>
        <p:spPr>
          <a:xfrm>
            <a:off x="5976928" y="0"/>
            <a:ext cx="6215072" cy="6367809"/>
          </a:xfrm>
          <a:prstGeom prst="rect">
            <a:avLst/>
          </a:prstGeom>
          <a:solidFill>
            <a:srgbClr val="1725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0" dirty="0">
              <a:ln w="0"/>
              <a:solidFill>
                <a:prstClr val="white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sp>
        <p:nvSpPr>
          <p:cNvPr id="50" name="Shader"/>
          <p:cNvSpPr/>
          <p:nvPr/>
        </p:nvSpPr>
        <p:spPr>
          <a:xfrm>
            <a:off x="0" y="0"/>
            <a:ext cx="4034427" cy="6367809"/>
          </a:xfrm>
          <a:prstGeom prst="rect">
            <a:avLst/>
          </a:prstGeom>
          <a:solidFill>
            <a:srgbClr val="1725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0" dirty="0">
              <a:ln w="0"/>
              <a:solidFill>
                <a:prstClr val="white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15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NLA LOGO DAR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80" y="6400896"/>
            <a:ext cx="1864361" cy="3140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prstClr val="white"/>
                </a:solidFill>
                <a:latin typeface="Calibri"/>
              </a:rPr>
              <a:t>DT[ </a:t>
            </a:r>
            <a:r>
              <a:rPr lang="en-US" sz="8000" dirty="0" err="1" smtClean="0">
                <a:solidFill>
                  <a:prstClr val="white"/>
                </a:solidFill>
                <a:latin typeface="Calibri"/>
              </a:rPr>
              <a:t>i</a:t>
            </a:r>
            <a:r>
              <a:rPr lang="en-US" sz="8000" dirty="0" smtClean="0">
                <a:solidFill>
                  <a:prstClr val="white"/>
                </a:solidFill>
                <a:latin typeface="Calibri"/>
              </a:rPr>
              <a:t> , j , by]</a:t>
            </a:r>
            <a:endParaRPr lang="en-US" sz="8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Shader"/>
          <p:cNvSpPr/>
          <p:nvPr/>
        </p:nvSpPr>
        <p:spPr>
          <a:xfrm>
            <a:off x="2540195" y="1"/>
            <a:ext cx="9651805" cy="1400544"/>
          </a:xfrm>
          <a:prstGeom prst="rect">
            <a:avLst/>
          </a:prstGeom>
          <a:solidFill>
            <a:srgbClr val="1725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0" dirty="0">
              <a:ln w="0"/>
              <a:solidFill>
                <a:prstClr val="white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sp>
        <p:nvSpPr>
          <p:cNvPr id="50" name="Shader"/>
          <p:cNvSpPr/>
          <p:nvPr/>
        </p:nvSpPr>
        <p:spPr>
          <a:xfrm>
            <a:off x="0" y="1"/>
            <a:ext cx="1512910" cy="1400544"/>
          </a:xfrm>
          <a:prstGeom prst="rect">
            <a:avLst/>
          </a:prstGeom>
          <a:solidFill>
            <a:srgbClr val="1725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0" dirty="0">
              <a:ln w="0"/>
              <a:solidFill>
                <a:prstClr val="white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0296" y="1681893"/>
            <a:ext cx="117717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2800" b="1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Index Rows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6541" y="2586475"/>
            <a:ext cx="11038638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CA" sz="2800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CA" sz="2800" i="1" dirty="0" err="1" smtClean="0">
                <a:solidFill>
                  <a:schemeClr val="accent1">
                    <a:lumMod val="75000"/>
                  </a:schemeClr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A" sz="2800" dirty="0" smtClean="0">
                <a:solidFill>
                  <a:schemeClr val="accent1">
                    <a:lumMod val="75000"/>
                  </a:schemeClr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2800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call in </a:t>
            </a:r>
            <a:r>
              <a:rPr lang="en-CA" sz="2800" i="1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data.table</a:t>
            </a:r>
            <a:r>
              <a:rPr lang="en-CA" sz="2800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 allows the user to index data by row(s)</a:t>
            </a:r>
          </a:p>
          <a:p>
            <a:pPr marL="457200" indent="-457200">
              <a:buFont typeface="Arial"/>
              <a:buChar char="•"/>
            </a:pPr>
            <a:endParaRPr lang="en-CA" sz="2800" dirty="0">
              <a:solidFill>
                <a:schemeClr val="bg1"/>
              </a:solidFill>
              <a:latin typeface="HelveticaNeueLT Std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/>
              <a:buChar char="•"/>
            </a:pPr>
            <a:r>
              <a:rPr lang="en-CA" sz="2800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The user specifies the column(s) and value(s) they wish to filter in the </a:t>
            </a:r>
            <a:r>
              <a:rPr lang="en-CA" sz="2800" i="1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data.table</a:t>
            </a:r>
          </a:p>
          <a:p>
            <a:endParaRPr lang="en-CA" sz="2800" dirty="0" smtClean="0">
              <a:solidFill>
                <a:prstClr val="white"/>
              </a:solidFill>
              <a:latin typeface="HelveticaNeueLT Std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/>
              <a:buChar char="•"/>
            </a:pPr>
            <a:r>
              <a:rPr lang="en-CA" sz="2800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Similar</a:t>
            </a:r>
            <a:r>
              <a:rPr lang="en-CA" sz="2800" i="1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2800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CA" sz="2800" dirty="0" smtClean="0">
                <a:solidFill>
                  <a:schemeClr val="accent1">
                    <a:lumMod val="75000"/>
                  </a:schemeClr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slice</a:t>
            </a:r>
            <a:r>
              <a:rPr lang="en-CA" sz="2800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 function in </a:t>
            </a:r>
            <a:r>
              <a:rPr lang="en-CA" sz="2800" i="1" dirty="0" err="1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CA" sz="2800" i="1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2800" dirty="0" smtClean="0">
                <a:solidFill>
                  <a:prstClr val="white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or a </a:t>
            </a:r>
            <a:r>
              <a:rPr lang="en-CA" sz="2800" dirty="0" smtClean="0">
                <a:solidFill>
                  <a:schemeClr val="accent1">
                    <a:lumMod val="75000"/>
                  </a:schemeClr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filter </a:t>
            </a:r>
            <a:r>
              <a:rPr lang="en-CA" sz="2800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CA" sz="2800" i="1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excel</a:t>
            </a:r>
          </a:p>
          <a:p>
            <a:endParaRPr lang="en-CA" sz="2800" b="1" dirty="0">
              <a:solidFill>
                <a:prstClr val="white"/>
              </a:solidFill>
              <a:latin typeface="HelveticaNeueLT Std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 smtClean="0">
              <a:solidFill>
                <a:prstClr val="white"/>
              </a:solidFill>
              <a:latin typeface="HelveticaNeueLT Std" panose="020B0604020202020204" pitchFamily="34" charset="0"/>
              <a:cs typeface="Arial" panose="020B0604020202020204" pitchFamily="34" charset="0"/>
            </a:endParaRPr>
          </a:p>
          <a:p>
            <a:endParaRPr lang="en-CA" sz="2800" b="1" dirty="0" smtClean="0">
              <a:solidFill>
                <a:prstClr val="white"/>
              </a:solidFill>
              <a:latin typeface="HelveticaNeueLT Std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3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NLA LOGO DAR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80" y="6400896"/>
            <a:ext cx="1864361" cy="3140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prstClr val="white"/>
                </a:solidFill>
                <a:latin typeface="Calibri"/>
              </a:rPr>
              <a:t>DT[ </a:t>
            </a:r>
            <a:r>
              <a:rPr lang="en-US" sz="8000" dirty="0" err="1" smtClean="0">
                <a:solidFill>
                  <a:prstClr val="white"/>
                </a:solidFill>
                <a:latin typeface="Calibri"/>
              </a:rPr>
              <a:t>i</a:t>
            </a:r>
            <a:r>
              <a:rPr lang="en-US" sz="8000" dirty="0" smtClean="0">
                <a:solidFill>
                  <a:prstClr val="white"/>
                </a:solidFill>
                <a:latin typeface="Calibri"/>
              </a:rPr>
              <a:t> , j , by]</a:t>
            </a:r>
            <a:endParaRPr lang="en-US" sz="8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Shader"/>
          <p:cNvSpPr/>
          <p:nvPr/>
        </p:nvSpPr>
        <p:spPr>
          <a:xfrm>
            <a:off x="2540195" y="1"/>
            <a:ext cx="9651805" cy="1400544"/>
          </a:xfrm>
          <a:prstGeom prst="rect">
            <a:avLst/>
          </a:prstGeom>
          <a:solidFill>
            <a:srgbClr val="1725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0" dirty="0">
              <a:ln w="0"/>
              <a:solidFill>
                <a:prstClr val="white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sp>
        <p:nvSpPr>
          <p:cNvPr id="50" name="Shader"/>
          <p:cNvSpPr/>
          <p:nvPr/>
        </p:nvSpPr>
        <p:spPr>
          <a:xfrm>
            <a:off x="0" y="1"/>
            <a:ext cx="1512910" cy="1400544"/>
          </a:xfrm>
          <a:prstGeom prst="rect">
            <a:avLst/>
          </a:prstGeom>
          <a:solidFill>
            <a:srgbClr val="1725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0" dirty="0">
              <a:ln w="0"/>
              <a:solidFill>
                <a:prstClr val="white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219145"/>
              </p:ext>
            </p:extLst>
          </p:nvPr>
        </p:nvGraphicFramePr>
        <p:xfrm>
          <a:off x="294957" y="2624407"/>
          <a:ext cx="3608724" cy="2548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908"/>
                <a:gridCol w="1202908"/>
                <a:gridCol w="1202908"/>
              </a:tblGrid>
              <a:tr h="6370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Y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Z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</a:tr>
              <a:tr h="63706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63706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False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63706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B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9551" y="2055371"/>
            <a:ext cx="36141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2800" b="1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My_DT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03681" y="3589641"/>
            <a:ext cx="448269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3600" b="1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My_DT[ </a:t>
            </a:r>
            <a:r>
              <a:rPr lang="en-CA" sz="3600" b="1" dirty="0" smtClean="0">
                <a:solidFill>
                  <a:srgbClr val="2E75B6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X == A</a:t>
            </a:r>
            <a:r>
              <a:rPr lang="en-CA" sz="3600" b="1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568758"/>
              </p:ext>
            </p:extLst>
          </p:nvPr>
        </p:nvGraphicFramePr>
        <p:xfrm>
          <a:off x="8385465" y="2627414"/>
          <a:ext cx="3608724" cy="2545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908"/>
                <a:gridCol w="1202908"/>
                <a:gridCol w="1202908"/>
              </a:tblGrid>
              <a:tr h="84842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Y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Z</a:t>
                      </a:r>
                      <a:endParaRPr lang="en-US" sz="2400" dirty="0"/>
                    </a:p>
                  </a:txBody>
                  <a:tcPr anchor="ctr">
                    <a:noFill/>
                  </a:tcPr>
                </a:tc>
              </a:tr>
              <a:tr h="84842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4842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False</a:t>
                      </a:r>
                      <a:endParaRPr 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398737" y="2058380"/>
            <a:ext cx="36141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2800" b="1" dirty="0" smtClean="0">
                <a:solidFill>
                  <a:schemeClr val="bg1"/>
                </a:solidFill>
                <a:latin typeface="HelveticaNeueLT Std" panose="020B0604020202020204" pitchFamily="34" charset="0"/>
                <a:cs typeface="Arial" panose="020B0604020202020204" pitchFamily="34" charset="0"/>
              </a:rPr>
              <a:t>My_DT</a:t>
            </a:r>
          </a:p>
        </p:txBody>
      </p:sp>
    </p:spTree>
    <p:extLst>
      <p:ext uri="{BB962C8B-B14F-4D97-AF65-F5344CB8AC3E}">
        <p14:creationId xmlns:p14="http://schemas.microsoft.com/office/powerpoint/2010/main" val="134033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NLA LOGO DARK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80" y="6400896"/>
            <a:ext cx="1864361" cy="3140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1792697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700" dirty="0" smtClean="0">
                <a:solidFill>
                  <a:prstClr val="white"/>
                </a:solidFill>
                <a:latin typeface="Calibri"/>
              </a:rPr>
              <a:t>DT[ </a:t>
            </a:r>
            <a:r>
              <a:rPr lang="en-US" sz="16700" dirty="0" err="1" smtClean="0">
                <a:solidFill>
                  <a:prstClr val="white"/>
                </a:solidFill>
                <a:latin typeface="Calibri"/>
              </a:rPr>
              <a:t>i</a:t>
            </a:r>
            <a:r>
              <a:rPr lang="en-US" sz="16700" dirty="0" smtClean="0">
                <a:solidFill>
                  <a:prstClr val="white"/>
                </a:solidFill>
                <a:latin typeface="Calibri"/>
              </a:rPr>
              <a:t> , j , by]</a:t>
            </a:r>
            <a:endParaRPr lang="en-US" sz="167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Shader"/>
          <p:cNvSpPr/>
          <p:nvPr/>
        </p:nvSpPr>
        <p:spPr>
          <a:xfrm>
            <a:off x="8311666" y="0"/>
            <a:ext cx="3880334" cy="6405157"/>
          </a:xfrm>
          <a:prstGeom prst="rect">
            <a:avLst/>
          </a:prstGeom>
          <a:solidFill>
            <a:srgbClr val="1725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0" dirty="0">
              <a:ln w="0"/>
              <a:solidFill>
                <a:prstClr val="white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sp>
        <p:nvSpPr>
          <p:cNvPr id="50" name="Shader"/>
          <p:cNvSpPr/>
          <p:nvPr/>
        </p:nvSpPr>
        <p:spPr>
          <a:xfrm>
            <a:off x="0" y="0"/>
            <a:ext cx="5939573" cy="6405157"/>
          </a:xfrm>
          <a:prstGeom prst="rect">
            <a:avLst/>
          </a:prstGeom>
          <a:solidFill>
            <a:srgbClr val="1725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0" dirty="0">
              <a:ln w="0"/>
              <a:solidFill>
                <a:prstClr val="white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15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</TotalTime>
  <Words>571</Words>
  <Application>Microsoft Macintosh PowerPoint</Application>
  <PresentationFormat>Custom</PresentationFormat>
  <Paragraphs>142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NLA Title – Lending Loop</dc:title>
  <dc:creator>Alex Wu</dc:creator>
  <cp:lastModifiedBy>Jonathon Barbaro</cp:lastModifiedBy>
  <cp:revision>239</cp:revision>
  <dcterms:created xsi:type="dcterms:W3CDTF">2016-05-15T16:30:24Z</dcterms:created>
  <dcterms:modified xsi:type="dcterms:W3CDTF">2016-06-10T02:02:25Z</dcterms:modified>
</cp:coreProperties>
</file>